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6" roundtripDataSignature="AMtx7mh+kbF3Nx2Rht2UZqolY2PfrtKI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gif>
</file>

<file path=ppt/media/image28.png>
</file>

<file path=ppt/media/image29.gif>
</file>

<file path=ppt/media/image3.gif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d793f12bc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5d793f12b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5d793f12bc_0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d94354a7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6" name="Google Shape;236;g5d94354a7e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d94354a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5d94354a7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5" name="Google Shape;255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d7e74a61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5d7e74a616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94354a7e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d94354a7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5d94354a7e_0_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d793f12bc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5d793f12b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g5d793f12bc_0_7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d7e74a616_2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5d7e74a61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g5d7e74a616_2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d7e74a61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5d7e74a6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5d7e74a616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d94354a7e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d94354a7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5d94354a7e_0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d793f12bc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5d793f12b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5d793f12bc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Only">
  <p:cSld name="1_Title 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5"/>
          <p:cNvSpPr txBox="1"/>
          <p:nvPr>
            <p:ph type="title"/>
          </p:nvPr>
        </p:nvSpPr>
        <p:spPr>
          <a:xfrm>
            <a:off x="457200" y="528066"/>
            <a:ext cx="8305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/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7"/>
          <p:cNvSpPr txBox="1"/>
          <p:nvPr>
            <p:ph idx="1" type="body"/>
          </p:nvPr>
        </p:nvSpPr>
        <p:spPr>
          <a:xfrm>
            <a:off x="457200" y="1451610"/>
            <a:ext cx="82296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718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710"/>
              <a:buChar char="⚫"/>
              <a:defRPr/>
            </a:lvl1pPr>
            <a:lvl2pPr indent="-32575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2pPr>
            <a:lvl3pPr indent="-30861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⚫"/>
              <a:defRPr/>
            </a:lvl3pPr>
            <a:lvl4pPr indent="-302894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/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" type="body"/>
          </p:nvPr>
        </p:nvSpPr>
        <p:spPr>
          <a:xfrm>
            <a:off x="457200" y="1440064"/>
            <a:ext cx="4038600" cy="33261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5445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470"/>
              <a:buChar char="⚫"/>
              <a:defRPr sz="2600"/>
            </a:lvl1pPr>
            <a:lvl2pPr indent="-35814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⚫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 sz="2000"/>
            </a:lvl3pPr>
            <a:lvl4pPr indent="-302894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 sz="1800"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 sz="18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2" type="body"/>
          </p:nvPr>
        </p:nvSpPr>
        <p:spPr>
          <a:xfrm>
            <a:off x="4648200" y="1440064"/>
            <a:ext cx="4038600" cy="33261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5445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470"/>
              <a:buChar char="⚫"/>
              <a:defRPr sz="2600"/>
            </a:lvl1pPr>
            <a:lvl2pPr indent="-35814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⚫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 sz="2000"/>
            </a:lvl3pPr>
            <a:lvl4pPr indent="-302894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 sz="1800"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 sz="18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/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" type="body"/>
          </p:nvPr>
        </p:nvSpPr>
        <p:spPr>
          <a:xfrm>
            <a:off x="457200" y="1391436"/>
            <a:ext cx="4040188" cy="494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00" spcFirstLastPara="1" rIns="457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80"/>
              <a:buNone/>
              <a:defRPr b="1" sz="2400" cap="none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b="1" sz="16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2" type="body"/>
          </p:nvPr>
        </p:nvSpPr>
        <p:spPr>
          <a:xfrm>
            <a:off x="4645026" y="1394818"/>
            <a:ext cx="4041775" cy="4911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00" spcFirstLastPara="1" rIns="4570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80"/>
              <a:buNone/>
              <a:defRPr b="1" sz="2400" cap="none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b="1" sz="16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3" type="body"/>
          </p:nvPr>
        </p:nvSpPr>
        <p:spPr>
          <a:xfrm>
            <a:off x="457200" y="1885950"/>
            <a:ext cx="4040188" cy="2884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rmAutofit/>
          </a:bodyPr>
          <a:lstStyle>
            <a:lvl1pPr indent="-361315" lvl="0" marL="4572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90"/>
              <a:buChar char="⚫"/>
              <a:defRPr sz="2200"/>
            </a:lvl1pPr>
            <a:lvl2pPr indent="-33655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⚫"/>
              <a:defRPr sz="2000"/>
            </a:lvl2pPr>
            <a:lvl3pPr indent="-30861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⚫"/>
              <a:defRPr sz="1800"/>
            </a:lvl3pPr>
            <a:lvl4pPr indent="-294639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Char char="⚫"/>
              <a:defRPr sz="1600"/>
            </a:lvl4pPr>
            <a:lvl5pPr indent="-294639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Char char="⚫"/>
              <a:defRPr sz="16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idx="4" type="body"/>
          </p:nvPr>
        </p:nvSpPr>
        <p:spPr>
          <a:xfrm>
            <a:off x="4645026" y="1885950"/>
            <a:ext cx="4041775" cy="2884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rmAutofit/>
          </a:bodyPr>
          <a:lstStyle>
            <a:lvl1pPr indent="-361315" lvl="0" marL="4572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90"/>
              <a:buChar char="⚫"/>
              <a:defRPr sz="2200"/>
            </a:lvl1pPr>
            <a:lvl2pPr indent="-33655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⚫"/>
              <a:defRPr sz="2000"/>
            </a:lvl2pPr>
            <a:lvl3pPr indent="-30861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⚫"/>
              <a:defRPr sz="1800"/>
            </a:lvl3pPr>
            <a:lvl4pPr indent="-294639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Char char="⚫"/>
              <a:defRPr sz="1600"/>
            </a:lvl4pPr>
            <a:lvl5pPr indent="-294639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Char char="⚫"/>
              <a:defRPr sz="16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/>
          <p:nvPr>
            <p:ph type="title"/>
          </p:nvPr>
        </p:nvSpPr>
        <p:spPr>
          <a:xfrm>
            <a:off x="457200" y="528066"/>
            <a:ext cx="8305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 txBox="1"/>
          <p:nvPr>
            <p:ph type="title"/>
          </p:nvPr>
        </p:nvSpPr>
        <p:spPr>
          <a:xfrm>
            <a:off x="685800" y="385764"/>
            <a:ext cx="2743200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  <a:defRPr b="0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75" spcFirstLastPara="1" rIns="1827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33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585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585"/>
              <a:buNone/>
              <a:defRPr sz="9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2" type="body"/>
          </p:nvPr>
        </p:nvSpPr>
        <p:spPr>
          <a:xfrm>
            <a:off x="3575050" y="1257300"/>
            <a:ext cx="511175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rmAutofit/>
          </a:bodyPr>
          <a:lstStyle>
            <a:lvl1pPr indent="-39751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660"/>
              <a:buChar char="⚫"/>
              <a:defRPr sz="2800"/>
            </a:lvl1pPr>
            <a:lvl2pPr indent="-368935" lvl="1" marL="9144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210"/>
              <a:buChar char="⚫"/>
              <a:defRPr sz="2600"/>
            </a:lvl2pPr>
            <a:lvl3pPr indent="-33528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680"/>
              <a:buChar char="⚫"/>
              <a:defRPr sz="2400"/>
            </a:lvl3pPr>
            <a:lvl4pPr indent="-3111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Char char="⚫"/>
              <a:defRPr sz="2000"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 sz="18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/>
          <p:nvPr/>
        </p:nvSpPr>
        <p:spPr>
          <a:xfrm flipH="1" rot="-10380000">
            <a:off x="3165753" y="831058"/>
            <a:ext cx="5257800" cy="30861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98500" kx="100000" rotWithShape="0" algn="tl" dir="7500000" dist="38500" sy="100080">
              <a:srgbClr val="000000">
                <a:alpha val="2431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2"/>
          <p:cNvSpPr/>
          <p:nvPr/>
        </p:nvSpPr>
        <p:spPr>
          <a:xfrm flipH="1" rot="-10380000">
            <a:off x="8004134" y="4019827"/>
            <a:ext cx="155448" cy="11658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  <a:effectLst>
            <a:outerShdw blurRad="19685" rotWithShape="0" algn="tl" dir="12900000" dist="6350">
              <a:srgbClr val="000000">
                <a:alpha val="4627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2"/>
          <p:cNvSpPr txBox="1"/>
          <p:nvPr>
            <p:ph type="title"/>
          </p:nvPr>
        </p:nvSpPr>
        <p:spPr>
          <a:xfrm>
            <a:off x="609600" y="882747"/>
            <a:ext cx="2212848" cy="11869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  <a:defRPr b="1" sz="2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" type="body"/>
          </p:nvPr>
        </p:nvSpPr>
        <p:spPr>
          <a:xfrm>
            <a:off x="609600" y="2121589"/>
            <a:ext cx="2209800" cy="1634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640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235"/>
              <a:buFont typeface="Calibri"/>
              <a:buNone/>
              <a:defRPr sz="1300"/>
            </a:lvl1pPr>
            <a:lvl2pPr indent="-293369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020"/>
              <a:buChar char="⚫"/>
              <a:defRPr sz="1200"/>
            </a:lvl2pPr>
            <a:lvl3pPr indent="-2730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⚫"/>
              <a:defRPr sz="1000"/>
            </a:lvl3pPr>
            <a:lvl4pPr indent="-265747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585"/>
              <a:buChar char="⚫"/>
              <a:defRPr sz="900"/>
            </a:lvl4pPr>
            <a:lvl5pPr indent="-265747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585"/>
              <a:buChar char="⚫"/>
              <a:defRPr sz="900"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2" type="sldNum"/>
          </p:nvPr>
        </p:nvSpPr>
        <p:spPr>
          <a:xfrm>
            <a:off x="8077200" y="4767263"/>
            <a:ext cx="609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22"/>
          <p:cNvSpPr/>
          <p:nvPr>
            <p:ph idx="2" type="pic"/>
          </p:nvPr>
        </p:nvSpPr>
        <p:spPr>
          <a:xfrm rot="420000">
            <a:off x="3485793" y="899638"/>
            <a:ext cx="4617720" cy="294894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3"/>
              </a:buClr>
              <a:buSzPts val="3040"/>
              <a:buFont typeface="Noto Sans Symbols"/>
              <a:buNone/>
              <a:defRPr b="0" i="0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Noto Sans Symbols"/>
              <a:buChar char="⚫"/>
              <a:def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2"/>
              </a:buClr>
              <a:buSzPts val="1470"/>
              <a:buFont typeface="Noto Sans Symbols"/>
              <a:buChar char="⚫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Noto Sans Symbols"/>
              <a:buChar char="⚫"/>
              <a:def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300"/>
              <a:buFont typeface="Noto Sans Symbols"/>
              <a:buChar char="⚫"/>
              <a:def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440"/>
              <a:buFont typeface="Noto Sans Symbols"/>
              <a:buChar char="⚫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ts val="1280"/>
              <a:buFont typeface="Noto Sans Symbols"/>
              <a:buChar char="⚫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libri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3"/>
          <p:cNvSpPr txBox="1"/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" type="body"/>
          </p:nvPr>
        </p:nvSpPr>
        <p:spPr>
          <a:xfrm rot="5400000">
            <a:off x="2926080" y="-1017270"/>
            <a:ext cx="329184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718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710"/>
              <a:buChar char="⚫"/>
              <a:defRPr/>
            </a:lvl1pPr>
            <a:lvl2pPr indent="-32575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2pPr>
            <a:lvl3pPr indent="-30861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⚫"/>
              <a:defRPr/>
            </a:lvl3pPr>
            <a:lvl4pPr indent="-302894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4"/>
          <p:cNvSpPr txBox="1"/>
          <p:nvPr>
            <p:ph type="title"/>
          </p:nvPr>
        </p:nvSpPr>
        <p:spPr>
          <a:xfrm rot="5400000">
            <a:off x="5703689" y="1611512"/>
            <a:ext cx="3908822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" type="body"/>
          </p:nvPr>
        </p:nvSpPr>
        <p:spPr>
          <a:xfrm rot="5400000">
            <a:off x="1512689" y="-369688"/>
            <a:ext cx="3908822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718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710"/>
              <a:buChar char="⚫"/>
              <a:defRPr/>
            </a:lvl1pPr>
            <a:lvl2pPr indent="-32575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2pPr>
            <a:lvl3pPr indent="-30861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⚫"/>
              <a:defRPr/>
            </a:lvl3pPr>
            <a:lvl4pPr indent="-302894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4pPr>
            <a:lvl5pPr indent="-30289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⚫"/>
              <a:defRPr/>
            </a:lvl5pPr>
            <a:lvl6pPr indent="-320039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20039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1" i="0" sz="3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457200" y="1451610"/>
            <a:ext cx="82296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5445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2470"/>
              <a:buFont typeface="Noto Sans Symbols"/>
              <a:buChar char="⚫"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814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Noto Sans Symbols"/>
              <a:buChar char="⚫"/>
              <a:def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1944" lvl="2" marL="1371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2"/>
              </a:buClr>
              <a:buSzPts val="1470"/>
              <a:buFont typeface="Noto Sans Symbols"/>
              <a:buChar char="⚫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Noto Sans Symbols"/>
              <a:buChar char="⚫"/>
              <a:def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300"/>
              <a:buFont typeface="Noto Sans Symbols"/>
              <a:buChar char="⚫"/>
              <a:def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0039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440"/>
              <a:buFont typeface="Noto Sans Symbols"/>
              <a:buChar char="⚫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9879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ts val="1280"/>
              <a:buFont typeface="Noto Sans Symbols"/>
              <a:buChar char="⚫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libri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NOAA" id="13" name="Google Shape;13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52400" y="4476750"/>
            <a:ext cx="533400" cy="533400"/>
          </a:xfrm>
          <a:prstGeom prst="rect">
            <a:avLst/>
          </a:prstGeom>
          <a:noFill/>
          <a:ln>
            <a:noFill/>
          </a:ln>
          <a:effectLst>
            <a:outerShdw rotWithShape="0" algn="ctr" dir="2021404" dist="45791">
              <a:srgbClr val="000066">
                <a:alpha val="49411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gif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30.png"/><Relationship Id="rId6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image" Target="../media/image19.jpg"/><Relationship Id="rId5" Type="http://schemas.openxmlformats.org/officeDocument/2006/relationships/image" Target="../media/image2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27.gif"/><Relationship Id="rId5" Type="http://schemas.openxmlformats.org/officeDocument/2006/relationships/image" Target="../media/image3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AA-logo.png" id="62" name="Google Shape;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3775472"/>
            <a:ext cx="1128713" cy="112871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"/>
          <p:cNvSpPr txBox="1"/>
          <p:nvPr/>
        </p:nvSpPr>
        <p:spPr>
          <a:xfrm>
            <a:off x="1678375" y="519225"/>
            <a:ext cx="70371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 on the NOAA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FV3GFS-Chem Global Aerosol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1676400" y="1809750"/>
            <a:ext cx="312617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Rick Saylor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NOAA Air Resources Laboratory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rick.saylor@noaa.gov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Google Shape;65;p1"/>
          <p:cNvSpPr txBox="1"/>
          <p:nvPr/>
        </p:nvSpPr>
        <p:spPr>
          <a:xfrm>
            <a:off x="1676400" y="2698250"/>
            <a:ext cx="5605500" cy="14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Jeff McQueen, Li Pan, Partha S. Bhattacharjee, Jack Kain, Ivanka Stajner (NWS/NCEP)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Georg Grell, Li Zhang, Raffaele Montuoro (ESRL/GSD)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Greg Frost, Stu McKeen (ESRL/CSD)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Barry Baker, Daniel Tong (ARL)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00" y="1903501"/>
            <a:ext cx="5620875" cy="281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6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6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6"/>
          <p:cNvSpPr txBox="1"/>
          <p:nvPr/>
        </p:nvSpPr>
        <p:spPr>
          <a:xfrm>
            <a:off x="182425" y="48350"/>
            <a:ext cx="604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FENGSHA dust scheme </a:t>
            </a:r>
            <a:r>
              <a:rPr b="0" i="0" lang="en-US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(Tong et al., Baker et al. in prep.)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924" y="946476"/>
            <a:ext cx="4483275" cy="8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7900" y="0"/>
            <a:ext cx="2439599" cy="487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6"/>
          <p:cNvSpPr txBox="1"/>
          <p:nvPr/>
        </p:nvSpPr>
        <p:spPr>
          <a:xfrm>
            <a:off x="58088" y="576340"/>
            <a:ext cx="9915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Vertical Dust Flux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6"/>
          <p:cNvSpPr/>
          <p:nvPr/>
        </p:nvSpPr>
        <p:spPr>
          <a:xfrm>
            <a:off x="4093595" y="417650"/>
            <a:ext cx="1155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Surface Threshold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Velocity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3" name="Google Shape;193;p6"/>
          <p:cNvCxnSpPr/>
          <p:nvPr/>
        </p:nvCxnSpPr>
        <p:spPr>
          <a:xfrm flipH="1">
            <a:off x="4093600" y="705950"/>
            <a:ext cx="220200" cy="428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4" name="Google Shape;194;p6"/>
          <p:cNvSpPr/>
          <p:nvPr/>
        </p:nvSpPr>
        <p:spPr>
          <a:xfrm>
            <a:off x="2448347" y="481050"/>
            <a:ext cx="12129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Surface Friction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Velocity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" name="Google Shape;195;p6"/>
          <p:cNvCxnSpPr/>
          <p:nvPr/>
        </p:nvCxnSpPr>
        <p:spPr>
          <a:xfrm flipH="1">
            <a:off x="2548413" y="705950"/>
            <a:ext cx="220200" cy="428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d793f12bc_0_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g5d793f12bc_0_38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g5d793f12bc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225" y="445305"/>
            <a:ext cx="4005975" cy="2002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5d793f12bc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225" y="2448311"/>
            <a:ext cx="4005967" cy="2002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5d793f12bc_0_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78725" y="570111"/>
            <a:ext cx="3512829" cy="1753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5d793f12bc_0_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19225" y="2528475"/>
            <a:ext cx="3512829" cy="18426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g5d793f12bc_0_38"/>
          <p:cNvGrpSpPr/>
          <p:nvPr/>
        </p:nvGrpSpPr>
        <p:grpSpPr>
          <a:xfrm>
            <a:off x="4992875" y="619900"/>
            <a:ext cx="3320575" cy="3093650"/>
            <a:chOff x="4992875" y="688778"/>
            <a:chExt cx="3320575" cy="3437389"/>
          </a:xfrm>
        </p:grpSpPr>
        <p:sp>
          <p:nvSpPr>
            <p:cNvPr id="208" name="Google Shape;208;g5d793f12bc_0_38"/>
            <p:cNvSpPr/>
            <p:nvPr/>
          </p:nvSpPr>
          <p:spPr>
            <a:xfrm>
              <a:off x="6341500" y="1498667"/>
              <a:ext cx="559800" cy="3042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5d793f12bc_0_38"/>
            <p:cNvSpPr/>
            <p:nvPr/>
          </p:nvSpPr>
          <p:spPr>
            <a:xfrm>
              <a:off x="7663050" y="688778"/>
              <a:ext cx="526200" cy="3855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g5d793f12bc_0_38"/>
            <p:cNvSpPr/>
            <p:nvPr/>
          </p:nvSpPr>
          <p:spPr>
            <a:xfrm>
              <a:off x="7626150" y="2908389"/>
              <a:ext cx="687300" cy="3855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g5d793f12bc_0_38"/>
            <p:cNvSpPr/>
            <p:nvPr/>
          </p:nvSpPr>
          <p:spPr>
            <a:xfrm>
              <a:off x="4992875" y="751778"/>
              <a:ext cx="628500" cy="3855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999999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g5d793f12bc_0_38"/>
            <p:cNvSpPr/>
            <p:nvPr/>
          </p:nvSpPr>
          <p:spPr>
            <a:xfrm>
              <a:off x="5185300" y="2908375"/>
              <a:ext cx="774600" cy="3855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5d793f12bc_0_38"/>
            <p:cNvSpPr/>
            <p:nvPr/>
          </p:nvSpPr>
          <p:spPr>
            <a:xfrm>
              <a:off x="6286650" y="3740667"/>
              <a:ext cx="687300" cy="385500"/>
            </a:xfrm>
            <a:prstGeom prst="ellipse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g5d793f12bc_0_38"/>
          <p:cNvSpPr txBox="1"/>
          <p:nvPr/>
        </p:nvSpPr>
        <p:spPr>
          <a:xfrm>
            <a:off x="182425" y="48350"/>
            <a:ext cx="535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FENGSHA - FV3GFS-Chem</a:t>
            </a:r>
            <a:endParaRPr b="0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g5d793f12bc_0_38"/>
          <p:cNvSpPr txBox="1"/>
          <p:nvPr/>
        </p:nvSpPr>
        <p:spPr>
          <a:xfrm>
            <a:off x="5425301" y="4460100"/>
            <a:ext cx="23667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Likely fire locations circled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10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10"/>
          <p:cNvPicPr preferRelativeResize="0"/>
          <p:nvPr/>
        </p:nvPicPr>
        <p:blipFill rotWithShape="1">
          <a:blip r:embed="rId3">
            <a:alphaModFix/>
          </a:blip>
          <a:srcRect b="0" l="0" r="0" t="50704"/>
          <a:stretch/>
        </p:blipFill>
        <p:spPr>
          <a:xfrm>
            <a:off x="253725" y="429126"/>
            <a:ext cx="8705102" cy="346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0"/>
          <p:cNvSpPr txBox="1"/>
          <p:nvPr/>
        </p:nvSpPr>
        <p:spPr>
          <a:xfrm>
            <a:off x="2783350" y="23850"/>
            <a:ext cx="39336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Total AOD at 550 nm - July 1, 2019</a:t>
            </a:r>
            <a:endParaRPr/>
          </a:p>
        </p:txBody>
      </p:sp>
      <p:sp>
        <p:nvSpPr>
          <p:cNvPr id="224" name="Google Shape;224;p10"/>
          <p:cNvSpPr txBox="1"/>
          <p:nvPr/>
        </p:nvSpPr>
        <p:spPr>
          <a:xfrm>
            <a:off x="2866775" y="4106450"/>
            <a:ext cx="36774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Clear improvement over NGACv2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8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8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8"/>
          <p:cNvPicPr preferRelativeResize="0"/>
          <p:nvPr/>
        </p:nvPicPr>
        <p:blipFill rotWithShape="1">
          <a:blip r:embed="rId3">
            <a:alphaModFix/>
          </a:blip>
          <a:srcRect b="0" l="0" r="0" t="50629"/>
          <a:stretch/>
        </p:blipFill>
        <p:spPr>
          <a:xfrm>
            <a:off x="170275" y="441050"/>
            <a:ext cx="8766748" cy="34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8"/>
          <p:cNvSpPr txBox="1"/>
          <p:nvPr/>
        </p:nvSpPr>
        <p:spPr>
          <a:xfrm>
            <a:off x="2783350" y="23850"/>
            <a:ext cx="39336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Total AOD at 550 nm - July 14, 2019</a:t>
            </a:r>
            <a:endParaRPr/>
          </a:p>
        </p:txBody>
      </p:sp>
      <p:sp>
        <p:nvSpPr>
          <p:cNvPr id="233" name="Google Shape;233;p8"/>
          <p:cNvSpPr txBox="1"/>
          <p:nvPr/>
        </p:nvSpPr>
        <p:spPr>
          <a:xfrm>
            <a:off x="3123050" y="3939575"/>
            <a:ext cx="30000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Clear improvement over NGACv2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d94354a7e_0_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9" name="Google Shape;239;g5d94354a7e_0_5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5d94354a7e_0_5"/>
          <p:cNvSpPr txBox="1"/>
          <p:nvPr/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5d94354a7e_0_5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g5d94354a7e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50166"/>
            <a:ext cx="5391841" cy="3552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5d94354a7e_0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52663" y="534572"/>
            <a:ext cx="3599896" cy="4320237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5d94354a7e_0_5"/>
          <p:cNvSpPr txBox="1"/>
          <p:nvPr/>
        </p:nvSpPr>
        <p:spPr>
          <a:xfrm>
            <a:off x="161778" y="4002242"/>
            <a:ext cx="5174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200" u="none" cap="none" strike="noStrike">
                <a:solidFill>
                  <a:srgbClr val="000000"/>
                </a:solidFill>
              </a:rPr>
              <a:t>Comparison against ICAP forecasts and independent satellite (VIIRS Deep blue)</a:t>
            </a:r>
            <a:r>
              <a:rPr lang="en-US"/>
              <a:t> 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indicate improvement </a:t>
            </a:r>
            <a:r>
              <a:rPr lang="en-US" sz="1200"/>
              <a:t>with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 FV3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d94354a7e_0_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g5d94354a7e_0_0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g5d94354a7e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1000" y="195375"/>
            <a:ext cx="6141348" cy="399137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5d94354a7e_0_0"/>
          <p:cNvSpPr txBox="1"/>
          <p:nvPr/>
        </p:nvSpPr>
        <p:spPr>
          <a:xfrm>
            <a:off x="1116717" y="4269740"/>
            <a:ext cx="7630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200" u="none" cap="none" strike="noStrike">
                <a:solidFill>
                  <a:srgbClr val="000000"/>
                </a:solidFill>
              </a:rPr>
              <a:t>B</a:t>
            </a:r>
            <a:r>
              <a:rPr lang="en-US" sz="1200"/>
              <a:t>B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 dominated AERONET locations (top row) and over urban areas </a:t>
            </a:r>
            <a:r>
              <a:rPr lang="en-US" sz="1200"/>
              <a:t>w/ 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mixed aerosols </a:t>
            </a:r>
            <a:r>
              <a:rPr lang="en-US" sz="1200"/>
              <a:t>(bottom row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) </a:t>
            </a:r>
            <a:endParaRPr i="0" sz="12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illustrate improvement over NGACv2</a:t>
            </a:r>
            <a:r>
              <a:rPr i="0" lang="en-US" sz="1200" u="none" cap="none" strike="noStrike">
                <a:solidFill>
                  <a:srgbClr val="000000"/>
                </a:solidFill>
              </a:rPr>
              <a:t> 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p9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9"/>
          <p:cNvSpPr txBox="1"/>
          <p:nvPr/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1" name="Google Shape;261;p9"/>
          <p:cNvPicPr preferRelativeResize="0"/>
          <p:nvPr/>
        </p:nvPicPr>
        <p:blipFill rotWithShape="1">
          <a:blip r:embed="rId3">
            <a:alphaModFix/>
          </a:blip>
          <a:srcRect b="32423" l="0" r="0" t="0"/>
          <a:stretch/>
        </p:blipFill>
        <p:spPr>
          <a:xfrm>
            <a:off x="1485275" y="120400"/>
            <a:ext cx="6173448" cy="4131274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9"/>
          <p:cNvSpPr txBox="1"/>
          <p:nvPr/>
        </p:nvSpPr>
        <p:spPr>
          <a:xfrm>
            <a:off x="1108575" y="4299350"/>
            <a:ext cx="70029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200" u="none" cap="none" strike="noStrike">
                <a:solidFill>
                  <a:srgbClr val="000000"/>
                </a:solidFill>
              </a:rPr>
              <a:t>Dust dominated AERONET locations both near source and downwind sites, FV3 matches more closely with ICAP </a:t>
            </a:r>
            <a:r>
              <a:rPr lang="en-US" sz="1200"/>
              <a:t>and should improve further with FENGSHA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d7e74a616_1_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g5d7e74a616_1_0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5d7e74a616_1_0"/>
          <p:cNvSpPr txBox="1"/>
          <p:nvPr/>
        </p:nvSpPr>
        <p:spPr>
          <a:xfrm>
            <a:off x="66325" y="0"/>
            <a:ext cx="632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Developments: Emissions Data Assimilation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Description: OMI_2005-2012-diff" id="270" name="Google Shape;270;g5d7e74a616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9400" y="415004"/>
            <a:ext cx="5456939" cy="430657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5d7e74a616_1_0"/>
          <p:cNvSpPr txBox="1"/>
          <p:nvPr/>
        </p:nvSpPr>
        <p:spPr>
          <a:xfrm>
            <a:off x="493875" y="947550"/>
            <a:ext cx="2133600" cy="3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Satellite data (OMI/OMPS) used to adjust base year emissions of SO</a:t>
            </a:r>
            <a:r>
              <a:rPr b="0" baseline="-2500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near real time.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Emissions Data Assimilation (EDA) techniques developed at NOAA Air Resources Laboratory and used in NAQFC.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1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7" name="Google Shape;277;p11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1"/>
          <p:cNvSpPr txBox="1"/>
          <p:nvPr/>
        </p:nvSpPr>
        <p:spPr>
          <a:xfrm>
            <a:off x="114750" y="0"/>
            <a:ext cx="534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Developments:  FENGSHA albedo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9" name="Google Shape;2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76" y="1753284"/>
            <a:ext cx="4152226" cy="2514116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1"/>
          <p:cNvSpPr txBox="1"/>
          <p:nvPr/>
        </p:nvSpPr>
        <p:spPr>
          <a:xfrm>
            <a:off x="363175" y="499538"/>
            <a:ext cx="4034700" cy="9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an albedo-based approximation of aerodynamic sheltering (Lw) to adjust surface roughness and dust emissions (Chappell et al., 2016).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11"/>
          <p:cNvPicPr preferRelativeResize="0"/>
          <p:nvPr/>
        </p:nvPicPr>
        <p:blipFill rotWithShape="1">
          <a:blip r:embed="rId4">
            <a:alphaModFix/>
          </a:blip>
          <a:srcRect b="13237" l="0" r="16651" t="9667"/>
          <a:stretch/>
        </p:blipFill>
        <p:spPr>
          <a:xfrm>
            <a:off x="4698575" y="260700"/>
            <a:ext cx="2205301" cy="225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11"/>
          <p:cNvPicPr preferRelativeResize="0"/>
          <p:nvPr/>
        </p:nvPicPr>
        <p:blipFill rotWithShape="1">
          <a:blip r:embed="rId5">
            <a:alphaModFix/>
          </a:blip>
          <a:srcRect b="4653" l="0" r="0" t="4635"/>
          <a:stretch/>
        </p:blipFill>
        <p:spPr>
          <a:xfrm>
            <a:off x="6220800" y="2623850"/>
            <a:ext cx="2675425" cy="2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1"/>
          <p:cNvSpPr txBox="1"/>
          <p:nvPr/>
        </p:nvSpPr>
        <p:spPr>
          <a:xfrm>
            <a:off x="7067700" y="94625"/>
            <a:ext cx="17799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Parajuli &amp; Zender (2017) sediment supply map</a:t>
            </a:r>
            <a:endParaRPr b="0" i="1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 contrast between high dust sources and low dust sources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Static (no seasonality)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Coastal values biased low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1"/>
          <p:cNvSpPr txBox="1"/>
          <p:nvPr/>
        </p:nvSpPr>
        <p:spPr>
          <a:xfrm>
            <a:off x="4357800" y="2514125"/>
            <a:ext cx="1863000" cy="20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Baker &amp; Schepanski sediment supply map</a:t>
            </a:r>
            <a:endParaRPr b="0" i="1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Higher contrast between high and low dust sources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Seasonal (satellite albedo)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Better representation of coastal source regions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0" name="Google Shape;290;p12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12"/>
          <p:cNvSpPr txBox="1"/>
          <p:nvPr/>
        </p:nvSpPr>
        <p:spPr>
          <a:xfrm>
            <a:off x="85700" y="143100"/>
            <a:ext cx="834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Developments: NOAA Emissions and eXchange Unified System (NEXUS)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12"/>
          <p:cNvPicPr preferRelativeResize="0"/>
          <p:nvPr/>
        </p:nvPicPr>
        <p:blipFill rotWithShape="1">
          <a:blip r:embed="rId3">
            <a:alphaModFix/>
          </a:blip>
          <a:srcRect b="0" l="0" r="0" t="14936"/>
          <a:stretch/>
        </p:blipFill>
        <p:spPr>
          <a:xfrm>
            <a:off x="-153600" y="695952"/>
            <a:ext cx="4793325" cy="331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2"/>
          <p:cNvSpPr txBox="1"/>
          <p:nvPr/>
        </p:nvSpPr>
        <p:spPr>
          <a:xfrm>
            <a:off x="840050" y="4102175"/>
            <a:ext cx="39321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6A6A6A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Keller, C. A., et al.: HEMCO v1.0: a versatile, ESMF-compliant component for calculating emissions in atmospheric models, Geosci. Model Dev., 7, 1409-1417, 2014.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2"/>
          <p:cNvSpPr txBox="1"/>
          <p:nvPr/>
        </p:nvSpPr>
        <p:spPr>
          <a:xfrm>
            <a:off x="4855550" y="720475"/>
            <a:ext cx="4035900" cy="4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Derived from NASA/Harvard HEMCO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ESMF compliant for use inline with NUOPC and NGGPS.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Self described input and output files (netCDF)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Able to handle many different datasets (HTAP, CEDS, NEI, etc.).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Update rapidly with new inventories or satellite/ground observations.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Apply temporal, speciation, and spatial/mask profiles.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online or offline driven by different datasets and models.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 consistent interface to other Earth system components (land, ocean, etc).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deposition in gas phase and aerosol phase.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bi-directional processes for NH</a:t>
            </a:r>
            <a:r>
              <a:rPr b="0" baseline="-2500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more.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inline emissions, dust, fire, marine, biogenics, etc.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2"/>
          <p:cNvSpPr txBox="1"/>
          <p:nvPr/>
        </p:nvSpPr>
        <p:spPr>
          <a:xfrm>
            <a:off x="5170550" y="396225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2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4700" y="226800"/>
            <a:ext cx="5924374" cy="44432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4" name="Google Shape;74;p2"/>
          <p:cNvSpPr txBox="1"/>
          <p:nvPr/>
        </p:nvSpPr>
        <p:spPr>
          <a:xfrm>
            <a:off x="7047000" y="688500"/>
            <a:ext cx="2061600" cy="11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Dorothy Koch’s presentation to the NOAA Coordination Meeting for UFS SIP Annual Update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14, 2019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7047000" y="2015375"/>
            <a:ext cx="1869000" cy="27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GEFS-Aerosols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(FV3GFS-Chem) slated to replace NGAC as a control member of the Global Ensemble Forecast System (GEFS) v12 in </a:t>
            </a:r>
            <a:r>
              <a:rPr b="0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 summer 2020</a:t>
            </a:r>
            <a:endParaRPr b="0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3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1" name="Google Shape;301;p13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9975" y="0"/>
            <a:ext cx="55629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Developments: Aerosol Data Assimilation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5152075" y="978538"/>
            <a:ext cx="3808800" cy="3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Calculate “climatological” background error statistics from operational GEFS-Aerosols and deploy near real-time 3D-Var (GSI) based assimilation of MODIS and VIIRS AOD retrievals at 550 nm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 ensemble perturbation strategies specific for aerosols and evaluate the quality of the ensemble and 3D-VarEns in comparison with 3D-Var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Verify forecasts against MERRA-2 and CAMSIRA, multi-channel NNR and VIIRS AOD retrievals and surface observations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AOD assimilation within the JEDI framework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Deploy a cycled aerosol data assimilation system for the national real-time aerosol forecasting.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 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5587075" y="336825"/>
            <a:ext cx="3327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USWRP Project led by Mariusz Pagowski, NOAA Boulder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5" name="Google Shape;30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513" y="648350"/>
            <a:ext cx="4847276" cy="3635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4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Google Shape;311;p14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4"/>
          <p:cNvSpPr txBox="1"/>
          <p:nvPr/>
        </p:nvSpPr>
        <p:spPr>
          <a:xfrm>
            <a:off x="673600" y="237400"/>
            <a:ext cx="252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Challenges</a:t>
            </a:r>
            <a:endParaRPr b="0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14"/>
          <p:cNvSpPr txBox="1"/>
          <p:nvPr/>
        </p:nvSpPr>
        <p:spPr>
          <a:xfrm>
            <a:off x="673600" y="606700"/>
            <a:ext cx="79770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Operational constraints on model complexity (computational efficiency) vs. best representation of known science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Consistency and continual improvement of emissions inputs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Two-way coupling of aerosols and composition with meteorology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Aerosol data assimilation and post-processing of model products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Consistency of atmospheric composition simulations between global and regional domains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Evaluation of model results beyond standard large-scale or long-term metrics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Consistency in land surface-atmosphere interactions for both physical (surface energy, momentum and moisture fluxes) and chemical (emissions and deposition) processes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Limited resources for model improvements, transition to operations and model maintenance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Limited HPC resources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d94354a7e_0_4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0" name="Google Shape;320;g5d94354a7e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6575" y="283525"/>
            <a:ext cx="7526225" cy="376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5d94354a7e_0_46"/>
          <p:cNvSpPr txBox="1"/>
          <p:nvPr/>
        </p:nvSpPr>
        <p:spPr>
          <a:xfrm>
            <a:off x="1899150" y="3798275"/>
            <a:ext cx="57522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Thanks!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rick.saylor@noaa.gov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d793f12bc_0_7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g5d793f12bc_0_72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g5d793f12bc_0_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300" y="336150"/>
            <a:ext cx="5908166" cy="44311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4" name="Google Shape;84;g5d793f12bc_0_72"/>
          <p:cNvSpPr txBox="1"/>
          <p:nvPr/>
        </p:nvSpPr>
        <p:spPr>
          <a:xfrm>
            <a:off x="7047000" y="688500"/>
            <a:ext cx="1998300" cy="11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Dorothy Koch’s presentation to the NOAA Coordination Meeting for UFS SIP Annual Update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14, 2019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5d793f12bc_0_72"/>
          <p:cNvSpPr txBox="1"/>
          <p:nvPr/>
        </p:nvSpPr>
        <p:spPr>
          <a:xfrm>
            <a:off x="7047000" y="2790100"/>
            <a:ext cx="1797600" cy="13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Earth Prediction Innovation Center (EPIC) Community Workshop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Aug 6-8 in Boulder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d7e74a616_2_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g5d7e74a616_2_1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lh6.googleusercontent.com/kpR3Z9AOXsdRYCvpENC4URuTTa1WUOb5BlRS88g66z0c5KzqiAGigqTaZmPrayjU5-cbd7_v2pwXXu4MCDzsjM9OVYGjp3cqiDrnN36x-vD8fJUuTIkeilyypu7ndKcYVAEktRaiRgYW67I84g" id="93" name="Google Shape;93;g5d7e74a616_2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5600" y="155025"/>
            <a:ext cx="1922375" cy="19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5d7e74a616_2_1"/>
          <p:cNvSpPr/>
          <p:nvPr/>
        </p:nvSpPr>
        <p:spPr>
          <a:xfrm>
            <a:off x="2001125" y="4216500"/>
            <a:ext cx="1039200" cy="359100"/>
          </a:xfrm>
          <a:prstGeom prst="rect">
            <a:avLst/>
          </a:prstGeom>
          <a:solidFill>
            <a:srgbClr val="FFFA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9E9"/>
              </a:buClr>
              <a:buSzPts val="1400"/>
              <a:buFont typeface="Arial"/>
              <a:buNone/>
            </a:pPr>
            <a:r>
              <a:rPr b="0" i="0" lang="en-US" sz="1000" u="none" cap="none" strike="noStrike">
                <a:solidFill>
                  <a:srgbClr val="1429E9"/>
                </a:solidFill>
                <a:latin typeface="Arial"/>
                <a:ea typeface="Arial"/>
                <a:cs typeface="Arial"/>
                <a:sym typeface="Arial"/>
              </a:rPr>
              <a:t>GOCART  RACM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5d7e74a616_2_1"/>
          <p:cNvSpPr/>
          <p:nvPr/>
        </p:nvSpPr>
        <p:spPr>
          <a:xfrm>
            <a:off x="3040325" y="4216500"/>
            <a:ext cx="816000" cy="359100"/>
          </a:xfrm>
          <a:prstGeom prst="rect">
            <a:avLst/>
          </a:prstGeom>
          <a:solidFill>
            <a:srgbClr val="FFFA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9E9"/>
              </a:buClr>
              <a:buSzPts val="1400"/>
              <a:buFont typeface="Arial"/>
              <a:buNone/>
            </a:pPr>
            <a:r>
              <a:rPr b="0" i="0" lang="en-US" sz="1000" u="none" cap="none" strike="noStrike">
                <a:solidFill>
                  <a:srgbClr val="1429E9"/>
                </a:solidFill>
                <a:latin typeface="Arial"/>
                <a:ea typeface="Arial"/>
                <a:cs typeface="Arial"/>
                <a:sym typeface="Arial"/>
              </a:rPr>
              <a:t>RACM</a:t>
            </a:r>
            <a:endParaRPr b="0" i="0" sz="1000" u="none" cap="none" strike="noStrike">
              <a:solidFill>
                <a:srgbClr val="1429E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9E9"/>
              </a:buClr>
              <a:buSzPts val="1400"/>
              <a:buFont typeface="Arial"/>
              <a:buNone/>
            </a:pPr>
            <a:r>
              <a:rPr b="0" i="0" lang="en-US" sz="1000" u="none" cap="none" strike="noStrike">
                <a:solidFill>
                  <a:srgbClr val="1429E9"/>
                </a:solidFill>
                <a:latin typeface="Arial"/>
                <a:ea typeface="Arial"/>
                <a:cs typeface="Arial"/>
                <a:sym typeface="Arial"/>
              </a:rPr>
              <a:t>SOA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5d7e74a616_2_1"/>
          <p:cNvSpPr txBox="1"/>
          <p:nvPr/>
        </p:nvSpPr>
        <p:spPr>
          <a:xfrm>
            <a:off x="1057275" y="2696740"/>
            <a:ext cx="2797800" cy="870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NUOPC coupled WRF-Chem-based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suite for global model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g5d7e74a616_2_1"/>
          <p:cNvGrpSpPr/>
          <p:nvPr/>
        </p:nvGrpSpPr>
        <p:grpSpPr>
          <a:xfrm>
            <a:off x="2001117" y="3592252"/>
            <a:ext cx="1855112" cy="599345"/>
            <a:chOff x="3995093" y="4316404"/>
            <a:chExt cx="2687400" cy="1779000"/>
          </a:xfrm>
        </p:grpSpPr>
        <p:sp>
          <p:nvSpPr>
            <p:cNvPr id="98" name="Google Shape;98;g5d7e74a616_2_1"/>
            <p:cNvSpPr/>
            <p:nvPr/>
          </p:nvSpPr>
          <p:spPr>
            <a:xfrm>
              <a:off x="3995093" y="4316404"/>
              <a:ext cx="2687400" cy="1779000"/>
            </a:xfrm>
            <a:prstGeom prst="rect">
              <a:avLst/>
            </a:prstGeom>
            <a:solidFill>
              <a:srgbClr val="C7F8FD"/>
            </a:solidFill>
            <a:ln cap="sq" cmpd="sng" w="38100">
              <a:solidFill>
                <a:srgbClr val="FF00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54400" lIns="108825" spcFirstLastPara="1" rIns="108825" wrap="square" tIns="54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g5d7e74a616_2_1"/>
            <p:cNvSpPr/>
            <p:nvPr/>
          </p:nvSpPr>
          <p:spPr>
            <a:xfrm>
              <a:off x="4015510" y="4346288"/>
              <a:ext cx="2646600" cy="13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ts val="1300"/>
                <a:buFont typeface="Arial"/>
                <a:buNone/>
              </a:pPr>
              <a:r>
                <a:rPr b="1" i="0" lang="en-US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More sophisticated aerosol modules including secondary organic aerosols (SOA) </a:t>
              </a:r>
              <a:endParaRPr b="1" i="0" sz="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" name="Google Shape;100;g5d7e74a616_2_1"/>
          <p:cNvGrpSpPr/>
          <p:nvPr/>
        </p:nvGrpSpPr>
        <p:grpSpPr>
          <a:xfrm>
            <a:off x="1059425" y="3568023"/>
            <a:ext cx="941665" cy="1004750"/>
            <a:chOff x="-2274174" y="4243328"/>
            <a:chExt cx="2687400" cy="1827816"/>
          </a:xfrm>
        </p:grpSpPr>
        <p:sp>
          <p:nvSpPr>
            <p:cNvPr id="101" name="Google Shape;101;g5d7e74a616_2_1"/>
            <p:cNvSpPr/>
            <p:nvPr/>
          </p:nvSpPr>
          <p:spPr>
            <a:xfrm>
              <a:off x="-2274174" y="4269529"/>
              <a:ext cx="2687400" cy="1120800"/>
            </a:xfrm>
            <a:prstGeom prst="rect">
              <a:avLst/>
            </a:prstGeom>
            <a:solidFill>
              <a:srgbClr val="C7F8FD"/>
            </a:solidFill>
            <a:ln cap="sq" cmpd="sng" w="38100">
              <a:solidFill>
                <a:srgbClr val="FF00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54400" lIns="108825" spcFirstLastPara="1" rIns="108825" wrap="square" tIns="54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g5d7e74a616_2_1"/>
            <p:cNvSpPr/>
            <p:nvPr/>
          </p:nvSpPr>
          <p:spPr>
            <a:xfrm>
              <a:off x="-2274174" y="4243328"/>
              <a:ext cx="2687400" cy="9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i="0" lang="en-US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Simplified sulfur chemistry. 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g5d7e74a616_2_1"/>
            <p:cNvSpPr/>
            <p:nvPr/>
          </p:nvSpPr>
          <p:spPr>
            <a:xfrm>
              <a:off x="-2274174" y="5417744"/>
              <a:ext cx="2687400" cy="653400"/>
            </a:xfrm>
            <a:prstGeom prst="rect">
              <a:avLst/>
            </a:prstGeom>
            <a:solidFill>
              <a:srgbClr val="FFFADC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429E9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1429E9"/>
                  </a:solidFill>
                  <a:latin typeface="Arial"/>
                  <a:ea typeface="Arial"/>
                  <a:cs typeface="Arial"/>
                  <a:sym typeface="Arial"/>
                </a:rPr>
                <a:t>GOCART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" name="Google Shape;104;g5d7e74a616_2_1"/>
          <p:cNvGrpSpPr/>
          <p:nvPr/>
        </p:nvGrpSpPr>
        <p:grpSpPr>
          <a:xfrm>
            <a:off x="5798291" y="3525653"/>
            <a:ext cx="1386161" cy="1013852"/>
            <a:chOff x="6436634" y="4774204"/>
            <a:chExt cx="2687400" cy="1779000"/>
          </a:xfrm>
        </p:grpSpPr>
        <p:sp>
          <p:nvSpPr>
            <p:cNvPr id="105" name="Google Shape;105;g5d7e74a616_2_1"/>
            <p:cNvSpPr/>
            <p:nvPr/>
          </p:nvSpPr>
          <p:spPr>
            <a:xfrm>
              <a:off x="6436634" y="4774204"/>
              <a:ext cx="2687400" cy="1779000"/>
            </a:xfrm>
            <a:prstGeom prst="rect">
              <a:avLst/>
            </a:prstGeom>
            <a:solidFill>
              <a:srgbClr val="C7F8FD"/>
            </a:solidFill>
            <a:ln cap="sq" cmpd="sng" w="38100">
              <a:solidFill>
                <a:srgbClr val="FF00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54400" lIns="108825" spcFirstLastPara="1" rIns="108825" wrap="square" tIns="54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g5d7e74a616_2_1"/>
            <p:cNvSpPr/>
            <p:nvPr/>
          </p:nvSpPr>
          <p:spPr>
            <a:xfrm>
              <a:off x="6457038" y="4847365"/>
              <a:ext cx="2646600" cy="121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ts val="14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Operational CMAQ EPA modules in progress (CB06, AERO) </a:t>
              </a:r>
              <a:endParaRPr b="1" i="0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g5d7e74a616_2_1"/>
          <p:cNvSpPr txBox="1"/>
          <p:nvPr/>
        </p:nvSpPr>
        <p:spPr>
          <a:xfrm>
            <a:off x="2180214" y="2253114"/>
            <a:ext cx="4112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None/>
            </a:pPr>
            <a:r>
              <a:rPr b="1" i="0" lang="en-US" sz="1800" u="sng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Coupled chemistry suites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g5d7e74a616_2_1"/>
          <p:cNvCxnSpPr/>
          <p:nvPr/>
        </p:nvCxnSpPr>
        <p:spPr>
          <a:xfrm flipH="1">
            <a:off x="2015309" y="1838579"/>
            <a:ext cx="1441500" cy="857400"/>
          </a:xfrm>
          <a:prstGeom prst="straightConnector1">
            <a:avLst/>
          </a:prstGeom>
          <a:noFill/>
          <a:ln cap="flat" cmpd="sng" w="38100">
            <a:solidFill>
              <a:srgbClr val="4F81BD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09" name="Google Shape;109;g5d7e74a616_2_1"/>
          <p:cNvSpPr txBox="1"/>
          <p:nvPr/>
        </p:nvSpPr>
        <p:spPr>
          <a:xfrm>
            <a:off x="5287529" y="2696741"/>
            <a:ext cx="2232900" cy="82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NUOPC coupled CMAQ suite for 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NAQFC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" name="Google Shape;110;g5d7e74a616_2_1"/>
          <p:cNvCxnSpPr>
            <a:endCxn id="109" idx="0"/>
          </p:cNvCxnSpPr>
          <p:nvPr/>
        </p:nvCxnSpPr>
        <p:spPr>
          <a:xfrm>
            <a:off x="4849379" y="1757141"/>
            <a:ext cx="1554600" cy="939600"/>
          </a:xfrm>
          <a:prstGeom prst="straightConnector1">
            <a:avLst/>
          </a:prstGeom>
          <a:noFill/>
          <a:ln cap="flat" cmpd="sng" w="38100">
            <a:solidFill>
              <a:srgbClr val="4F81BD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11" name="Google Shape;111;g5d7e74a616_2_1"/>
          <p:cNvSpPr txBox="1"/>
          <p:nvPr/>
        </p:nvSpPr>
        <p:spPr>
          <a:xfrm>
            <a:off x="890312" y="214664"/>
            <a:ext cx="147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GFS physics, including sub-grid scale tracer transport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5d7e74a616_2_1"/>
          <p:cNvSpPr txBox="1"/>
          <p:nvPr/>
        </p:nvSpPr>
        <p:spPr>
          <a:xfrm>
            <a:off x="5794405" y="214675"/>
            <a:ext cx="22956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more advanced physics options are available through Common Community Physics Package (CCPP)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5d7e74a616_2_1"/>
          <p:cNvSpPr txBox="1"/>
          <p:nvPr/>
        </p:nvSpPr>
        <p:spPr>
          <a:xfrm>
            <a:off x="3695563" y="811875"/>
            <a:ext cx="11538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FV-3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5d7e74a616_2_1"/>
          <p:cNvSpPr txBox="1"/>
          <p:nvPr/>
        </p:nvSpPr>
        <p:spPr>
          <a:xfrm>
            <a:off x="121050" y="2143575"/>
            <a:ext cx="15240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GEFS-Aerosols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initially only GOCART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d7e74a616_0_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g5d7e74a616_0_0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5d7e74a61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475" y="194550"/>
            <a:ext cx="6153934" cy="461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5d7e74a616_0_0"/>
          <p:cNvSpPr txBox="1"/>
          <p:nvPr/>
        </p:nvSpPr>
        <p:spPr>
          <a:xfrm>
            <a:off x="7047000" y="688500"/>
            <a:ext cx="1990200" cy="11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Vijay Tallapragada’s presentation to the Coordination Meeting for UFS SIP Annual Update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14, 2019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3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"/>
          <p:cNvSpPr txBox="1"/>
          <p:nvPr/>
        </p:nvSpPr>
        <p:spPr>
          <a:xfrm>
            <a:off x="673050" y="679025"/>
            <a:ext cx="7797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Resolution: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C384, L64 to 120 hrs 4x/day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Transport: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Grid-scale transport provided by FV3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Sub-grid transport by PBL and convection in chemistry component or GFS physics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Deposition: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Wet deposition (for aerosols and sulfate) and dry deposition (all species)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Anthropogenic Emissions: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CEDS-2014 (SO</a:t>
            </a:r>
            <a:r>
              <a:rPr b="0" baseline="-2500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PSO</a:t>
            </a:r>
            <a:r>
              <a:rPr b="0" baseline="-2500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POC, PEC)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burning: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NESDIS Global Biomass Burning Emission Product (GBBEPx) used for fire size and location; 1d shear-dependent cloud model used to calculate injection heights and emission rates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Dust: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 options available; 5 size bins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AFWA dust scheme : Marticorena and Bergametti scheme provides bulk vertical dust flux; size distribution from Kok 2010 (PNAS)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FENGSHA dust scheme: scheme used in current NAQFC (Tong et al; Baker et al.)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Sea-salt: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NASA GEOS-</a:t>
            </a:r>
            <a:r>
              <a:rPr lang="en-US"/>
              <a:t>5 GOCART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Marine Dimethyl Sulfide: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GOCART w</a:t>
            </a:r>
            <a:r>
              <a:rPr lang="en-US"/>
              <a:t>/ monthly values as in Lana et al. (2011)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Chemistry cycled for initial conditions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Meteorological initial conditions from FV3GFS analysis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"/>
          <p:cNvSpPr txBox="1"/>
          <p:nvPr/>
        </p:nvSpPr>
        <p:spPr>
          <a:xfrm>
            <a:off x="726325" y="160300"/>
            <a:ext cx="73275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Configuration for GEFS-Aerosols in GEFS v12</a:t>
            </a:r>
            <a:endParaRPr b="1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>
            <p:ph idx="12" type="sldNum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5"/>
          <p:cNvSpPr txBox="1"/>
          <p:nvPr/>
        </p:nvSpPr>
        <p:spPr>
          <a:xfrm>
            <a:off x="2667000" y="4877271"/>
            <a:ext cx="37208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895600" y="1504950"/>
            <a:ext cx="24258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CEDS Emissions vs HTAP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3280814" y="424390"/>
            <a:ext cx="392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alibri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Anthropogenic SO</a:t>
            </a:r>
            <a:r>
              <a:rPr b="0" baseline="-25000" i="0" lang="en-US" sz="1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n-US" sz="1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Emissions on FV3 grid (C96)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357652" y="985283"/>
            <a:ext cx="122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HTAP-2010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 txBox="1"/>
          <p:nvPr/>
        </p:nvSpPr>
        <p:spPr>
          <a:xfrm>
            <a:off x="357652" y="3217901"/>
            <a:ext cx="121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CEDS-2014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3111" y="758997"/>
            <a:ext cx="2444855" cy="2144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13111" y="2914728"/>
            <a:ext cx="2434561" cy="2132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7673" y="743341"/>
            <a:ext cx="2446926" cy="21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62481" y="2914728"/>
            <a:ext cx="2463945" cy="2163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498831" y="743341"/>
            <a:ext cx="2455945" cy="2162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00080" y="2916037"/>
            <a:ext cx="2454696" cy="216445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5"/>
          <p:cNvSpPr txBox="1"/>
          <p:nvPr/>
        </p:nvSpPr>
        <p:spPr>
          <a:xfrm>
            <a:off x="306850" y="75025"/>
            <a:ext cx="805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Calibri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Emissions Upgraded to CEDS-2014 (CEDS-2016 as soon as available)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d94354a7e_0_2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5" name="Google Shape;155;g5d94354a7e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752" y="740102"/>
            <a:ext cx="4255851" cy="29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5d94354a7e_0_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43900" y="740100"/>
            <a:ext cx="3674300" cy="29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5d94354a7e_0_23"/>
          <p:cNvSpPr txBox="1"/>
          <p:nvPr/>
        </p:nvSpPr>
        <p:spPr>
          <a:xfrm>
            <a:off x="3161548" y="420303"/>
            <a:ext cx="282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00"/>
                </a:solidFill>
              </a:rPr>
              <a:t>June 2, 2019 – 12:00 UTC</a:t>
            </a:r>
            <a:endParaRPr/>
          </a:p>
        </p:txBody>
      </p:sp>
      <p:sp>
        <p:nvSpPr>
          <p:cNvPr id="158" name="Google Shape;158;g5d94354a7e_0_23"/>
          <p:cNvSpPr txBox="1"/>
          <p:nvPr/>
        </p:nvSpPr>
        <p:spPr>
          <a:xfrm>
            <a:off x="11359721" y="6488668"/>
            <a:ext cx="83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6/2/19</a:t>
            </a:r>
            <a:endParaRPr/>
          </a:p>
        </p:txBody>
      </p:sp>
      <p:sp>
        <p:nvSpPr>
          <p:cNvPr id="159" name="Google Shape;159;g5d94354a7e_0_23"/>
          <p:cNvSpPr txBox="1"/>
          <p:nvPr/>
        </p:nvSpPr>
        <p:spPr>
          <a:xfrm>
            <a:off x="671952" y="169090"/>
            <a:ext cx="769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Real-Time Forecasts of North American Wildfires: Prelude to FIREX-AQ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g5d94354a7e_0_23"/>
          <p:cNvSpPr txBox="1"/>
          <p:nvPr/>
        </p:nvSpPr>
        <p:spPr>
          <a:xfrm>
            <a:off x="281225" y="3718975"/>
            <a:ext cx="4534500" cy="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7650" lvl="0" marL="285750" marR="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US" sz="1200"/>
              <a:t>Transport of Northern Alberta smoke reproduced well.</a:t>
            </a:r>
            <a:endParaRPr sz="1200"/>
          </a:p>
          <a:p>
            <a:pPr indent="-247650" lvl="0" marL="285750" marR="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US" sz="1200"/>
              <a:t>5 to 7.5 mg/m</a:t>
            </a:r>
            <a:r>
              <a:rPr baseline="30000" lang="en-US" sz="1200"/>
              <a:t>2</a:t>
            </a:r>
            <a:r>
              <a:rPr lang="en-US" sz="1200"/>
              <a:t> column Organic Carbon over central ND.</a:t>
            </a:r>
            <a:endParaRPr sz="1200"/>
          </a:p>
          <a:p>
            <a:pPr indent="-247650" lvl="0" marL="285750" marR="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US" sz="1200"/>
              <a:t>Compared to HRRR-Smoke: 50 to 80 mg/m</a:t>
            </a:r>
            <a:r>
              <a:rPr baseline="30000" lang="en-US" sz="1200"/>
              <a:t>2</a:t>
            </a:r>
            <a:r>
              <a:rPr lang="en-US" sz="1200"/>
              <a:t> .</a:t>
            </a:r>
            <a:endParaRPr sz="1200"/>
          </a:p>
          <a:p>
            <a:pPr indent="-247650" lvl="0" marL="285750" marR="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US" sz="1200"/>
              <a:t>Compared to RAP-Smoke: 30 to 60 mg/m</a:t>
            </a:r>
            <a:r>
              <a:rPr baseline="30000" lang="en-US" sz="1200"/>
              <a:t>2</a:t>
            </a:r>
            <a:r>
              <a:rPr lang="en-US" sz="1200"/>
              <a:t> .</a:t>
            </a:r>
            <a:endParaRPr sz="1200"/>
          </a:p>
        </p:txBody>
      </p:sp>
      <p:sp>
        <p:nvSpPr>
          <p:cNvPr id="161" name="Google Shape;161;g5d94354a7e_0_23"/>
          <p:cNvSpPr txBox="1"/>
          <p:nvPr/>
        </p:nvSpPr>
        <p:spPr>
          <a:xfrm>
            <a:off x="5045723" y="3768693"/>
            <a:ext cx="309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https://fim.noaa.gov/FV3chem</a:t>
            </a:r>
            <a:endParaRPr/>
          </a:p>
        </p:txBody>
      </p:sp>
      <p:sp>
        <p:nvSpPr>
          <p:cNvPr id="162" name="Google Shape;162;g5d94354a7e_0_23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d793f12bc_0_1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g5d793f12bc_0_18"/>
          <p:cNvSpPr txBox="1"/>
          <p:nvPr/>
        </p:nvSpPr>
        <p:spPr>
          <a:xfrm>
            <a:off x="2667000" y="4877271"/>
            <a:ext cx="372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ICAP 11</a:t>
            </a:r>
            <a:r>
              <a:rPr b="0" baseline="3000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0" i="0" lang="en-US" sz="1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WG Meeting, Tsukuba City, Japan, July 22-24,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g5d793f12bc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9050" y="683078"/>
            <a:ext cx="3743484" cy="180794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5d793f12bc_0_18"/>
          <p:cNvSpPr txBox="1"/>
          <p:nvPr/>
        </p:nvSpPr>
        <p:spPr>
          <a:xfrm>
            <a:off x="8732522" y="4938292"/>
            <a:ext cx="55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5d793f12bc_0_18"/>
          <p:cNvSpPr txBox="1"/>
          <p:nvPr/>
        </p:nvSpPr>
        <p:spPr>
          <a:xfrm>
            <a:off x="240883" y="131464"/>
            <a:ext cx="73059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FENGSHA - National Air Quality Forecast Capability (NAQFC)</a:t>
            </a:r>
            <a:endParaRPr b="0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g5d793f12bc_0_18"/>
          <p:cNvSpPr txBox="1"/>
          <p:nvPr/>
        </p:nvSpPr>
        <p:spPr>
          <a:xfrm>
            <a:off x="5129724" y="3041293"/>
            <a:ext cx="30918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FENGSHA used in NAQFC to forecast dust emissions from cropland, rangeland, and deserts.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MoD\Application Data\SSH\temp\dust_movie_may3-4_WA.gif.gif" id="174" name="Google Shape;174;g5d793f12bc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7650" y="492864"/>
            <a:ext cx="3127772" cy="21883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g5d793f12bc_0_18"/>
          <p:cNvGrpSpPr/>
          <p:nvPr/>
        </p:nvGrpSpPr>
        <p:grpSpPr>
          <a:xfrm>
            <a:off x="1784520" y="712166"/>
            <a:ext cx="7499397" cy="1967955"/>
            <a:chOff x="1447800" y="4222959"/>
            <a:chExt cx="7498647" cy="2623939"/>
          </a:xfrm>
        </p:grpSpPr>
        <p:sp>
          <p:nvSpPr>
            <p:cNvPr id="176" name="Google Shape;176;g5d793f12bc_0_18"/>
            <p:cNvSpPr txBox="1"/>
            <p:nvPr/>
          </p:nvSpPr>
          <p:spPr>
            <a:xfrm>
              <a:off x="4831647" y="6542098"/>
              <a:ext cx="41148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F07AD"/>
                  </a:solidFill>
                  <a:latin typeface="Calibri"/>
                  <a:ea typeface="Calibri"/>
                  <a:cs typeface="Calibri"/>
                  <a:sym typeface="Calibri"/>
                </a:rPr>
                <a:t>MODIS-AQUA True Color NASA Worldview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5d793f12bc_0_18"/>
            <p:cNvSpPr txBox="1"/>
            <p:nvPr/>
          </p:nvSpPr>
          <p:spPr>
            <a:xfrm>
              <a:off x="4881876" y="4222959"/>
              <a:ext cx="25143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12:30 p.m, May 3,2010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g5d793f12bc_0_18"/>
            <p:cNvSpPr txBox="1"/>
            <p:nvPr/>
          </p:nvSpPr>
          <p:spPr>
            <a:xfrm>
              <a:off x="1447800" y="4572000"/>
              <a:ext cx="2057400" cy="33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Washington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g5d793f12bc_0_18"/>
          <p:cNvSpPr/>
          <p:nvPr/>
        </p:nvSpPr>
        <p:spPr>
          <a:xfrm>
            <a:off x="6177925" y="1170570"/>
            <a:ext cx="2413800" cy="6993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180416.5X.PM10.sp.ani-2.gif" id="180" name="Google Shape;180;g5d793f12bc_0_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1700" y="2523775"/>
            <a:ext cx="4114800" cy="23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2019-07-09T14:42:31Z</dcterms:created>
  <dc:creator>Rick Saylor</dc:creator>
</cp:coreProperties>
</file>